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3" r:id="rId3"/>
    <p:sldId id="264" r:id="rId4"/>
    <p:sldId id="279" r:id="rId5"/>
    <p:sldId id="259" r:id="rId6"/>
    <p:sldId id="277" r:id="rId7"/>
    <p:sldId id="265" r:id="rId8"/>
    <p:sldId id="272" r:id="rId9"/>
    <p:sldId id="257" r:id="rId10"/>
    <p:sldId id="260" r:id="rId11"/>
    <p:sldId id="268" r:id="rId12"/>
    <p:sldId id="269" r:id="rId13"/>
    <p:sldId id="266" r:id="rId14"/>
    <p:sldId id="270" r:id="rId15"/>
    <p:sldId id="271" r:id="rId16"/>
    <p:sldId id="267" r:id="rId17"/>
    <p:sldId id="26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6E30298-AA7D-464D-994C-4DA42A166CC2}">
          <p14:sldIdLst>
            <p14:sldId id="256"/>
            <p14:sldId id="263"/>
            <p14:sldId id="264"/>
            <p14:sldId id="279"/>
            <p14:sldId id="259"/>
            <p14:sldId id="277"/>
            <p14:sldId id="265"/>
            <p14:sldId id="272"/>
            <p14:sldId id="257"/>
            <p14:sldId id="260"/>
            <p14:sldId id="268"/>
            <p14:sldId id="269"/>
            <p14:sldId id="266"/>
            <p14:sldId id="270"/>
            <p14:sldId id="271"/>
            <p14:sldId id="267"/>
            <p14:sldId id="262"/>
            <p14:sldId id="273"/>
            <p14:sldId id="274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60" autoAdjust="0"/>
    <p:restoredTop sz="83422" autoAdjust="0"/>
  </p:normalViewPr>
  <p:slideViewPr>
    <p:cSldViewPr snapToGrid="0">
      <p:cViewPr varScale="1">
        <p:scale>
          <a:sx n="56" d="100"/>
          <a:sy n="56" d="100"/>
        </p:scale>
        <p:origin x="90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30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65894-0B28-428D-9A79-07B6670454EA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044EA-9591-437C-9E51-2848DF4C941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296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782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timestamp in experimental data is the nanoseconds since start?</a:t>
            </a:r>
          </a:p>
          <a:p>
            <a:r>
              <a:rPr lang="en-GB" dirty="0"/>
              <a:t>detector specific calibration – calculated using the histogram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882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timestamp in experimental data is the nanoseconds since start?</a:t>
            </a:r>
          </a:p>
          <a:p>
            <a:r>
              <a:rPr lang="en-GB" dirty="0"/>
              <a:t>detector specific calibration – calculated using the histogram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673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detector specific calibration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42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578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644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741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3453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When saying ‘draws’ its actually just calculates the X and Y positions of the ellipse using polar coordinates and incrementing the angle.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134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FA29-A43A-4B9A-8060-AFF77DFB6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735A78-F577-42CB-B642-7F8E2B75E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CD85F-847B-4901-91C8-FA4BD8538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6F9E8-718C-4503-8DCC-24A954B48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68142-F305-4919-B2C0-F06ED1D4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439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9EAAA-40CB-4E2D-877D-DA509048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42D41-925E-42E7-9D72-39AFD983D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6ABC0-4292-4B5B-92E7-884499A63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8AE7B-3CB7-4A04-94DE-E917A2C5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DDAC-A92D-4E1A-86D9-296C7A822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53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3AC3E0-57A4-4888-88D2-B0CF8B41B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EFFE3-4438-4449-882D-E3EB778E5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0F9B6-B284-4ABC-9D06-5B2EE07DC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92F4A-E2CA-4C62-BE67-0A601EC03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88EAB-ED56-4FE0-8543-73276987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00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469E4-E42A-4FAE-AE25-1262E6F2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3D809-AB2D-4B10-BA4E-9FC304744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31E4C-CF68-4682-BB47-032C5045B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103FB-9D2D-4D40-A910-1B7197FFB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AB2F6-D0D1-42AA-B2F1-F5939F30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32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5DB77-135A-4E56-9B7D-1B739E1B7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8744F-47E3-4BF5-A5ED-C5CC6DE98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91474-5B80-4403-A207-D3FD5D747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09F38-E284-4B32-B835-7ECD4FE6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8A575-0891-4FF3-8BE0-DF19CF1C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44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9B71A-3D7C-446C-BCF8-B3A99CA2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D0C48-7195-4C29-9886-7F01B777F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CF8B8-33B2-4C07-A9FB-37668382F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218D4-E5F4-4B1A-9F89-37DEC0130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39502-2E32-4824-8906-6A07C007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25AA28-28FD-4616-BBF2-620FBF3CF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283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B2C0-16EA-4910-895C-C213FA33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19FAE-6B1A-499D-95BF-DCF703844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BFC82B-3CFB-44B9-BDC2-5D5CB542F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FB92D2-B9E8-4E8E-83A3-9B0FA617BB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0CA72-A646-402B-AFDA-D437CEA0C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53FFAA-AF64-4C16-A000-8E4F700DA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B6F3F5-6942-44A0-896F-AEEE364B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D9559-0F7D-4219-AF05-8F918AAB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92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F209B-94D7-441A-BEDD-BA41B2929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AADBA-DE78-4F50-9205-DE9CB25C2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9B038B-170C-44C6-87D1-35B33D60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41976-07B3-4AF5-8F4F-F731BF834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815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6E97EE-EA09-4DE5-A77C-B46E0F14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67CF7F-402E-48E9-B1D3-25235A80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B05A5-69D3-4569-AEC0-3AE59CF07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8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D48B7-5FC9-46CF-A1D2-7D00257A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E747-F7FD-4CFB-A5C4-D63116A52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9BE67-E04A-43D8-B797-285519071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6CB54-D41A-4575-AF50-575DC65D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ED05D-BE08-40DF-8C33-E5639ADE2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A261F-3FAC-4BB4-A74F-9918F42E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42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C2CCA-0731-4317-9408-85BDF339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87C9CF-A377-4DC2-8E2D-D2E813738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27217-A38F-43CB-807E-FCEB577DC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CDA33-6CEE-4DA1-B39F-FBAD754B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E637-D749-4B93-9C4B-44BE2CDB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079EB-7B41-440F-A896-F4FC557C7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66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C80620-B4D6-488F-8C33-6B3F58494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BF9E5-3D89-4B68-BF87-9FB916010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19FD4-150D-43FD-9D40-9AFE17FF58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2D89F-BD2E-423A-AAB9-9E6F4E736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16C90-219C-496A-92D9-562592217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51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inspirehep.net/record/1446785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7B365-6B0B-497B-8960-B663B3C3D7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Medical Imaging Group Studies: </a:t>
            </a:r>
            <a:r>
              <a:rPr lang="en-GB" sz="8900" dirty="0"/>
              <a:t>Image Reconstruction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072A7-5A26-422B-B33B-C165FF5E59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Jack Joynson and </a:t>
            </a:r>
            <a:r>
              <a:rPr lang="en-GB" sz="2800" dirty="0" err="1"/>
              <a:t>Ziyue</a:t>
            </a:r>
            <a:r>
              <a:rPr lang="en-GB" sz="2800" dirty="0"/>
              <a:t> Wang</a:t>
            </a:r>
          </a:p>
        </p:txBody>
      </p:sp>
    </p:spTree>
    <p:extLst>
      <p:ext uri="{BB962C8B-B14F-4D97-AF65-F5344CB8AC3E}">
        <p14:creationId xmlns:p14="http://schemas.microsoft.com/office/powerpoint/2010/main" val="260635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Cone Generation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b="0" dirty="0"/>
                  <a:t>A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𝐶𝑜𝑛𝑒</m:t>
                    </m:r>
                  </m:oMath>
                </a14:m>
                <a:r>
                  <a:rPr lang="en-GB" dirty="0"/>
                  <a:t> object is produced for each coincidence.</a:t>
                </a:r>
              </a:p>
              <a:p>
                <a:r>
                  <a:rPr lang="en-GB" dirty="0"/>
                  <a:t>The object defines the properties of the cone including the half angle and the image plane intersection. </a:t>
                </a:r>
              </a:p>
              <a:p>
                <a:r>
                  <a:rPr lang="en-GB" dirty="0"/>
                  <a:t>Diagram?</a:t>
                </a:r>
              </a:p>
              <a:p>
                <a:r>
                  <a:rPr lang="en-GB" dirty="0"/>
                  <a:t>Explain how Compton formula used?</a:t>
                </a:r>
              </a:p>
              <a:p>
                <a:r>
                  <a:rPr lang="en-GB" dirty="0"/>
                  <a:t>Trig?</a:t>
                </a:r>
              </a:p>
              <a:p>
                <a:r>
                  <a:rPr lang="en-GB" dirty="0"/>
                  <a:t>Limitations?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134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3D5ADB-32FE-594E-9DA4-0366DFB5C4C0}"/>
              </a:ext>
            </a:extLst>
          </p:cNvPr>
          <p:cNvCxnSpPr>
            <a:cxnSpLocks/>
          </p:cNvCxnSpPr>
          <p:nvPr/>
        </p:nvCxnSpPr>
        <p:spPr>
          <a:xfrm>
            <a:off x="4484914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579B115-C395-1C4B-8C0E-E3CA7199F4D8}"/>
              </a:ext>
            </a:extLst>
          </p:cNvPr>
          <p:cNvSpPr/>
          <p:nvPr/>
        </p:nvSpPr>
        <p:spPr>
          <a:xfrm>
            <a:off x="5638800" y="34267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FE655A9-E7CB-704C-A452-0015957E1904}"/>
              </a:ext>
            </a:extLst>
          </p:cNvPr>
          <p:cNvSpPr/>
          <p:nvPr/>
        </p:nvSpPr>
        <p:spPr>
          <a:xfrm>
            <a:off x="6879772" y="27409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9B9371-C211-E849-A4F0-94487E971BE8}"/>
              </a:ext>
            </a:extLst>
          </p:cNvPr>
          <p:cNvCxnSpPr/>
          <p:nvPr/>
        </p:nvCxnSpPr>
        <p:spPr>
          <a:xfrm>
            <a:off x="4484914" y="3639033"/>
            <a:ext cx="11538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80E95DE-AE2E-7E4B-977B-7A1DF6D0BB51}"/>
              </a:ext>
            </a:extLst>
          </p:cNvPr>
          <p:cNvCxnSpPr>
            <a:cxnSpLocks/>
          </p:cNvCxnSpPr>
          <p:nvPr/>
        </p:nvCxnSpPr>
        <p:spPr>
          <a:xfrm>
            <a:off x="6096000" y="3639033"/>
            <a:ext cx="101237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9C85D6-5898-3C42-9145-41C0A576A347}"/>
              </a:ext>
            </a:extLst>
          </p:cNvPr>
          <p:cNvCxnSpPr>
            <a:cxnSpLocks/>
          </p:cNvCxnSpPr>
          <p:nvPr/>
        </p:nvCxnSpPr>
        <p:spPr>
          <a:xfrm>
            <a:off x="5867400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1C8B2-9EE2-1145-A5EB-8E6868C51576}"/>
              </a:ext>
            </a:extLst>
          </p:cNvPr>
          <p:cNvCxnSpPr>
            <a:cxnSpLocks/>
          </p:cNvCxnSpPr>
          <p:nvPr/>
        </p:nvCxnSpPr>
        <p:spPr>
          <a:xfrm>
            <a:off x="7108372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6243A7-E39D-AB40-9DBE-9281F0E7F90D}"/>
              </a:ext>
            </a:extLst>
          </p:cNvPr>
          <p:cNvCxnSpPr/>
          <p:nvPr/>
        </p:nvCxnSpPr>
        <p:spPr>
          <a:xfrm>
            <a:off x="7424060" y="2953233"/>
            <a:ext cx="0" cy="7347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E4D6A40-CD45-E347-B431-544EE680CB5D}"/>
              </a:ext>
            </a:extLst>
          </p:cNvPr>
          <p:cNvSpPr txBox="1"/>
          <p:nvPr/>
        </p:nvSpPr>
        <p:spPr>
          <a:xfrm>
            <a:off x="4406672" y="1270720"/>
            <a:ext cx="197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detector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2E90E9-E08A-BE47-885C-804070066844}"/>
              </a:ext>
            </a:extLst>
          </p:cNvPr>
          <p:cNvSpPr txBox="1"/>
          <p:nvPr/>
        </p:nvSpPr>
        <p:spPr>
          <a:xfrm>
            <a:off x="7772401" y="1152629"/>
            <a:ext cx="198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Absorbing detector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6C3DFC-C59C-CB48-B8AD-1FF8760E1D41}"/>
              </a:ext>
            </a:extLst>
          </p:cNvPr>
          <p:cNvCxnSpPr/>
          <p:nvPr/>
        </p:nvCxnSpPr>
        <p:spPr>
          <a:xfrm flipV="1">
            <a:off x="3984172" y="2460025"/>
            <a:ext cx="0" cy="2414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A601D6D-EF4E-174A-AC21-1A1EA602E47E}"/>
              </a:ext>
            </a:extLst>
          </p:cNvPr>
          <p:cNvCxnSpPr/>
          <p:nvPr/>
        </p:nvCxnSpPr>
        <p:spPr>
          <a:xfrm>
            <a:off x="4484914" y="5233790"/>
            <a:ext cx="2623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54F1C58-F63A-7A4D-B3CB-2839CC1EDCBB}"/>
              </a:ext>
            </a:extLst>
          </p:cNvPr>
          <p:cNvSpPr txBox="1"/>
          <p:nvPr/>
        </p:nvSpPr>
        <p:spPr>
          <a:xfrm>
            <a:off x="3533068" y="305743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71FE16-1871-AD45-A8A9-C0F419559011}"/>
              </a:ext>
            </a:extLst>
          </p:cNvPr>
          <p:cNvSpPr txBox="1"/>
          <p:nvPr/>
        </p:nvSpPr>
        <p:spPr>
          <a:xfrm>
            <a:off x="5658624" y="52015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5D265FD-216B-2340-B642-E3E51BF986C3}"/>
              </a:ext>
            </a:extLst>
          </p:cNvPr>
          <p:cNvCxnSpPr>
            <a:cxnSpLocks/>
          </p:cNvCxnSpPr>
          <p:nvPr/>
        </p:nvCxnSpPr>
        <p:spPr>
          <a:xfrm>
            <a:off x="5472653" y="1690688"/>
            <a:ext cx="253233" cy="1717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74C76AA-2C0E-5740-80E0-3A2EE41F355E}"/>
              </a:ext>
            </a:extLst>
          </p:cNvPr>
          <p:cNvCxnSpPr>
            <a:cxnSpLocks/>
          </p:cNvCxnSpPr>
          <p:nvPr/>
        </p:nvCxnSpPr>
        <p:spPr>
          <a:xfrm flipH="1">
            <a:off x="7424060" y="1690688"/>
            <a:ext cx="1342812" cy="1050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2F1A8C-5A71-F64E-8348-D19965DD66EB}"/>
              </a:ext>
            </a:extLst>
          </p:cNvPr>
          <p:cNvSpPr txBox="1"/>
          <p:nvPr/>
        </p:nvSpPr>
        <p:spPr>
          <a:xfrm>
            <a:off x="4489246" y="5799258"/>
            <a:ext cx="276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Bird’s eye view of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0E3E0F-EEE8-CE4F-BE3E-4846968BAF37}"/>
              </a:ext>
            </a:extLst>
          </p:cNvPr>
          <p:cNvSpPr txBox="1"/>
          <p:nvPr/>
        </p:nvSpPr>
        <p:spPr>
          <a:xfrm>
            <a:off x="7630886" y="316550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AE5248-6B9F-924E-88DF-31B6E82EE7F9}"/>
              </a:ext>
            </a:extLst>
          </p:cNvPr>
          <p:cNvSpPr txBox="1"/>
          <p:nvPr/>
        </p:nvSpPr>
        <p:spPr>
          <a:xfrm>
            <a:off x="4996545" y="3223096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dz</a:t>
            </a:r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218770C-938C-F94F-A212-CBD27CD8E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Detector Setup</a:t>
            </a:r>
          </a:p>
        </p:txBody>
      </p:sp>
    </p:spTree>
    <p:extLst>
      <p:ext uri="{BB962C8B-B14F-4D97-AF65-F5344CB8AC3E}">
        <p14:creationId xmlns:p14="http://schemas.microsoft.com/office/powerpoint/2010/main" val="119685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29D6-F76B-7D46-BD43-8111A045B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Conical back-projection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EAA6EB-7688-6A4E-83AB-E4EDD7682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1400" y="2058194"/>
            <a:ext cx="5029200" cy="3886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F8F70C-AE07-5748-900C-E39B1317D309}"/>
              </a:ext>
            </a:extLst>
          </p:cNvPr>
          <p:cNvSpPr txBox="1"/>
          <p:nvPr/>
        </p:nvSpPr>
        <p:spPr>
          <a:xfrm>
            <a:off x="3581400" y="5944394"/>
            <a:ext cx="5223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http://inspirehep.net/record/1446785</a:t>
            </a:r>
            <a:r>
              <a:rPr lang="en-US" dirty="0"/>
              <a:t> reference later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436E58-F44F-7D4C-AD82-E07309E6956A}"/>
              </a:ext>
            </a:extLst>
          </p:cNvPr>
          <p:cNvSpPr txBox="1"/>
          <p:nvPr/>
        </p:nvSpPr>
        <p:spPr>
          <a:xfrm>
            <a:off x="8697685" y="2940378"/>
            <a:ext cx="31202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Back projection of a </a:t>
            </a:r>
          </a:p>
          <a:p>
            <a:r>
              <a:rPr lang="en-US" dirty="0"/>
              <a:t>Compton scattering event,</a:t>
            </a:r>
          </a:p>
          <a:p>
            <a:r>
              <a:rPr lang="en-US" dirty="0"/>
              <a:t>Leading to a cone projection</a:t>
            </a:r>
          </a:p>
          <a:p>
            <a:r>
              <a:rPr lang="en-US" dirty="0"/>
              <a:t>with the cone having scattering</a:t>
            </a:r>
          </a:p>
          <a:p>
            <a:r>
              <a:rPr lang="en-US" dirty="0"/>
              <a:t> angle equal to the Compton</a:t>
            </a:r>
          </a:p>
          <a:p>
            <a:r>
              <a:rPr lang="en-US" dirty="0"/>
              <a:t> scatter. </a:t>
            </a:r>
          </a:p>
        </p:txBody>
      </p:sp>
    </p:spTree>
    <p:extLst>
      <p:ext uri="{BB962C8B-B14F-4D97-AF65-F5344CB8AC3E}">
        <p14:creationId xmlns:p14="http://schemas.microsoft.com/office/powerpoint/2010/main" val="98696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Ellipse Generation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DA98E5-4DE5-C34C-B053-371CE14CE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20331" y="1825625"/>
            <a:ext cx="4351338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7CC401-DF49-184A-9021-28511EFF9241}"/>
              </a:ext>
            </a:extLst>
          </p:cNvPr>
          <p:cNvSpPr txBox="1"/>
          <p:nvPr/>
        </p:nvSpPr>
        <p:spPr>
          <a:xfrm>
            <a:off x="8490857" y="2536371"/>
            <a:ext cx="2565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/>
              <a:t>Fig. Conic sections of the </a:t>
            </a:r>
          </a:p>
          <a:p>
            <a:r>
              <a:rPr lang="en-US" dirty="0"/>
              <a:t>Back-projected cones.</a:t>
            </a:r>
          </a:p>
        </p:txBody>
      </p:sp>
    </p:spTree>
    <p:extLst>
      <p:ext uri="{BB962C8B-B14F-4D97-AF65-F5344CB8AC3E}">
        <p14:creationId xmlns:p14="http://schemas.microsoft.com/office/powerpoint/2010/main" val="352208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FC3B-16D3-4447-AC78-DD79EC58D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basics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5AF74C-8ED1-004F-9A8A-FABA69767B3E}"/>
              </a:ext>
            </a:extLst>
          </p:cNvPr>
          <p:cNvSpPr/>
          <p:nvPr/>
        </p:nvSpPr>
        <p:spPr>
          <a:xfrm>
            <a:off x="2764971" y="2405744"/>
            <a:ext cx="5943600" cy="27867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E49C0D0-5171-F848-92C6-F5B435C09D43}"/>
              </a:ext>
            </a:extLst>
          </p:cNvPr>
          <p:cNvCxnSpPr>
            <a:stCxn id="4" idx="2"/>
            <a:endCxn id="4" idx="6"/>
          </p:cNvCxnSpPr>
          <p:nvPr/>
        </p:nvCxnSpPr>
        <p:spPr>
          <a:xfrm>
            <a:off x="2764971" y="3799115"/>
            <a:ext cx="594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C4DB25-82D1-6942-A4BD-1AB4CEC335F7}"/>
              </a:ext>
            </a:extLst>
          </p:cNvPr>
          <p:cNvCxnSpPr>
            <a:stCxn id="4" idx="0"/>
            <a:endCxn id="4" idx="4"/>
          </p:cNvCxnSpPr>
          <p:nvPr/>
        </p:nvCxnSpPr>
        <p:spPr>
          <a:xfrm>
            <a:off x="5736771" y="2405744"/>
            <a:ext cx="0" cy="27867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E702209F-8FAE-2842-A546-43C245A10784}"/>
              </a:ext>
            </a:extLst>
          </p:cNvPr>
          <p:cNvSpPr/>
          <p:nvPr/>
        </p:nvSpPr>
        <p:spPr>
          <a:xfrm>
            <a:off x="7707086" y="3739243"/>
            <a:ext cx="119743" cy="1197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901D4C-B93D-5D40-B4AB-DA6D47ED6544}"/>
              </a:ext>
            </a:extLst>
          </p:cNvPr>
          <p:cNvSpPr txBox="1"/>
          <p:nvPr/>
        </p:nvSpPr>
        <p:spPr>
          <a:xfrm>
            <a:off x="7407692" y="3369911"/>
            <a:ext cx="71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Focus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B13EC27-85DB-C943-84EB-9E4D7F962732}"/>
              </a:ext>
            </a:extLst>
          </p:cNvPr>
          <p:cNvCxnSpPr>
            <a:cxnSpLocks/>
          </p:cNvCxnSpPr>
          <p:nvPr/>
        </p:nvCxnSpPr>
        <p:spPr>
          <a:xfrm>
            <a:off x="2764971" y="3739243"/>
            <a:ext cx="4942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71A03D5-CAD5-114C-ABFC-2B4E3975D54D}"/>
              </a:ext>
            </a:extLst>
          </p:cNvPr>
          <p:cNvCxnSpPr>
            <a:cxnSpLocks/>
          </p:cNvCxnSpPr>
          <p:nvPr/>
        </p:nvCxnSpPr>
        <p:spPr>
          <a:xfrm>
            <a:off x="7826829" y="3739243"/>
            <a:ext cx="8817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711730C-39BA-874C-A8B3-A22EAF4109BE}"/>
              </a:ext>
            </a:extLst>
          </p:cNvPr>
          <p:cNvSpPr txBox="1"/>
          <p:nvPr/>
        </p:nvSpPr>
        <p:spPr>
          <a:xfrm>
            <a:off x="4949635" y="3399847"/>
            <a:ext cx="572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max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7FBBBB-4B88-D84A-BAD5-549DD935C5AE}"/>
              </a:ext>
            </a:extLst>
          </p:cNvPr>
          <p:cNvSpPr txBox="1"/>
          <p:nvPr/>
        </p:nvSpPr>
        <p:spPr>
          <a:xfrm>
            <a:off x="8119457" y="3369911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min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BC17C0-B8FF-E344-A0FB-DC92F9BEE807}"/>
              </a:ext>
            </a:extLst>
          </p:cNvPr>
          <p:cNvSpPr txBox="1"/>
          <p:nvPr/>
        </p:nvSpPr>
        <p:spPr>
          <a:xfrm>
            <a:off x="5900057" y="2939143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873EE4-7A4A-D24C-B528-52AE93F8E34C}"/>
              </a:ext>
            </a:extLst>
          </p:cNvPr>
          <p:cNvSpPr txBox="1"/>
          <p:nvPr/>
        </p:nvSpPr>
        <p:spPr>
          <a:xfrm>
            <a:off x="6535120" y="3970955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8ACED4-AAD0-2841-9D1B-FB4090B4E967}"/>
              </a:ext>
            </a:extLst>
          </p:cNvPr>
          <p:cNvCxnSpPr>
            <a:cxnSpLocks/>
          </p:cNvCxnSpPr>
          <p:nvPr/>
        </p:nvCxnSpPr>
        <p:spPr>
          <a:xfrm>
            <a:off x="5736771" y="3970955"/>
            <a:ext cx="2971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E90612F-E0C9-0D43-9494-B233EE8BA84D}"/>
              </a:ext>
            </a:extLst>
          </p:cNvPr>
          <p:cNvCxnSpPr>
            <a:cxnSpLocks/>
          </p:cNvCxnSpPr>
          <p:nvPr/>
        </p:nvCxnSpPr>
        <p:spPr>
          <a:xfrm>
            <a:off x="5900057" y="2405744"/>
            <a:ext cx="0" cy="13933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752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C736-54C3-DE40-A44D-E256CC74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projection onto plane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C7B45F-6038-D74A-9CCA-A3FB913AFA51}"/>
              </a:ext>
            </a:extLst>
          </p:cNvPr>
          <p:cNvSpPr/>
          <p:nvPr/>
        </p:nvSpPr>
        <p:spPr>
          <a:xfrm>
            <a:off x="3510643" y="2264229"/>
            <a:ext cx="5170714" cy="35378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B51446-2C52-AA4F-8C84-2EAD17A19D7D}"/>
              </a:ext>
            </a:extLst>
          </p:cNvPr>
          <p:cNvCxnSpPr>
            <a:stCxn id="4" idx="1"/>
            <a:endCxn id="4" idx="3"/>
          </p:cNvCxnSpPr>
          <p:nvPr/>
        </p:nvCxnSpPr>
        <p:spPr>
          <a:xfrm>
            <a:off x="3510643" y="4033158"/>
            <a:ext cx="51707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0A36569-B58B-2746-AB97-A1BC59558F9D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6096000" y="2264229"/>
            <a:ext cx="0" cy="3537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42D2329-39B4-9B4F-8388-3D2FB3358D65}"/>
              </a:ext>
            </a:extLst>
          </p:cNvPr>
          <p:cNvSpPr txBox="1"/>
          <p:nvPr/>
        </p:nvSpPr>
        <p:spPr>
          <a:xfrm>
            <a:off x="8871857" y="3848491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D46C4-44D9-E44A-A022-4480CB557730}"/>
              </a:ext>
            </a:extLst>
          </p:cNvPr>
          <p:cNvSpPr txBox="1"/>
          <p:nvPr/>
        </p:nvSpPr>
        <p:spPr>
          <a:xfrm>
            <a:off x="3015925" y="3848491"/>
            <a:ext cx="35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4DFB49-A234-234C-AB28-7841EA191FEC}"/>
              </a:ext>
            </a:extLst>
          </p:cNvPr>
          <p:cNvSpPr txBox="1"/>
          <p:nvPr/>
        </p:nvSpPr>
        <p:spPr>
          <a:xfrm>
            <a:off x="5920855" y="1792792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53352B-521D-B64C-A9BF-AC9C9FAC6374}"/>
              </a:ext>
            </a:extLst>
          </p:cNvPr>
          <p:cNvSpPr txBox="1"/>
          <p:nvPr/>
        </p:nvSpPr>
        <p:spPr>
          <a:xfrm>
            <a:off x="5893861" y="5991667"/>
            <a:ext cx="357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-y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ADCE89-C72F-6447-B4F2-2A1877B97D6C}"/>
              </a:ext>
            </a:extLst>
          </p:cNvPr>
          <p:cNvSpPr/>
          <p:nvPr/>
        </p:nvSpPr>
        <p:spPr>
          <a:xfrm>
            <a:off x="5709337" y="3477986"/>
            <a:ext cx="1858847" cy="11103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85C816E-3D09-EC4E-A9B7-487B0C4D1333}"/>
              </a:ext>
            </a:extLst>
          </p:cNvPr>
          <p:cNvSpPr/>
          <p:nvPr/>
        </p:nvSpPr>
        <p:spPr>
          <a:xfrm>
            <a:off x="5625883" y="3940824"/>
            <a:ext cx="184524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A5925-245C-0A47-BD60-D5592605C21C}"/>
              </a:ext>
            </a:extLst>
          </p:cNvPr>
          <p:cNvSpPr txBox="1"/>
          <p:nvPr/>
        </p:nvSpPr>
        <p:spPr>
          <a:xfrm>
            <a:off x="4399301" y="2884714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DA4F48-67B1-E641-9780-3F12BBF18741}"/>
              </a:ext>
            </a:extLst>
          </p:cNvPr>
          <p:cNvCxnSpPr>
            <a:endCxn id="14" idx="1"/>
          </p:cNvCxnSpPr>
          <p:nvPr/>
        </p:nvCxnSpPr>
        <p:spPr>
          <a:xfrm>
            <a:off x="5192486" y="3254829"/>
            <a:ext cx="460420" cy="713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AC5AC9E-78A3-EC42-8662-EE92B138F2FF}"/>
              </a:ext>
            </a:extLst>
          </p:cNvPr>
          <p:cNvSpPr txBox="1"/>
          <p:nvPr/>
        </p:nvSpPr>
        <p:spPr>
          <a:xfrm>
            <a:off x="1034143" y="2547257"/>
            <a:ext cx="18929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 Projection of cone plane intersection results in ellipse. Stacked ellipses result in good images.</a:t>
            </a:r>
          </a:p>
        </p:txBody>
      </p:sp>
    </p:spTree>
    <p:extLst>
      <p:ext uri="{BB962C8B-B14F-4D97-AF65-F5344CB8AC3E}">
        <p14:creationId xmlns:p14="http://schemas.microsoft.com/office/powerpoint/2010/main" val="37716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C42AB-94FB-483B-A382-789489D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/>
              <a:t>Need to know where the most ellipse intersections occur. </a:t>
            </a:r>
          </a:p>
          <a:p>
            <a:r>
              <a:rPr lang="en-GB" dirty="0"/>
              <a:t>The program ‘draws’ each ellipse onto a matrix of pixels. </a:t>
            </a:r>
          </a:p>
          <a:p>
            <a:r>
              <a:rPr lang="en-GB" dirty="0"/>
              <a:t>The count at each of the pixels is incremented whenever an ellipse is drawn onto it. </a:t>
            </a:r>
          </a:p>
          <a:p>
            <a:r>
              <a:rPr lang="en-GB" dirty="0"/>
              <a:t>Intersections will naturally have a higher count than the surrounding pixels. </a:t>
            </a:r>
          </a:p>
        </p:txBody>
      </p:sp>
    </p:spTree>
    <p:extLst>
      <p:ext uri="{BB962C8B-B14F-4D97-AF65-F5344CB8AC3E}">
        <p14:creationId xmlns:p14="http://schemas.microsoft.com/office/powerpoint/2010/main" val="43869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plotting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C# MATLAB</a:t>
            </a:r>
          </a:p>
          <a:p>
            <a:r>
              <a:rPr lang="en-GB" dirty="0"/>
              <a:t>Surf plot – I’ll add to this tomorrow once I get the files off campus</a:t>
            </a:r>
          </a:p>
          <a:p>
            <a:r>
              <a:rPr lang="en-GB" dirty="0"/>
              <a:t>Problem that a high density </a:t>
            </a:r>
            <a:r>
              <a:rPr lang="en-GB" dirty="0" err="1"/>
              <a:t>pixelation</a:t>
            </a:r>
            <a:r>
              <a:rPr lang="en-GB" dirty="0"/>
              <a:t> means ellipses within a small error of each other do not stack.</a:t>
            </a:r>
          </a:p>
        </p:txBody>
      </p:sp>
    </p:spTree>
    <p:extLst>
      <p:ext uri="{BB962C8B-B14F-4D97-AF65-F5344CB8AC3E}">
        <p14:creationId xmlns:p14="http://schemas.microsoft.com/office/powerpoint/2010/main" val="119509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Plots</a:t>
            </a:r>
          </a:p>
          <a:p>
            <a:r>
              <a:rPr lang="en-GB" dirty="0"/>
              <a:t>Accuracy and Precision</a:t>
            </a:r>
          </a:p>
        </p:txBody>
      </p:sp>
    </p:spTree>
    <p:extLst>
      <p:ext uri="{BB962C8B-B14F-4D97-AF65-F5344CB8AC3E}">
        <p14:creationId xmlns:p14="http://schemas.microsoft.com/office/powerpoint/2010/main" val="3264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Uncertainties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Energy – Explain filtering helps. We going to add sum check?</a:t>
            </a:r>
          </a:p>
          <a:p>
            <a:r>
              <a:rPr lang="en-GB" dirty="0"/>
              <a:t>Random events – Timestamp shift helps +^^</a:t>
            </a:r>
          </a:p>
          <a:p>
            <a:r>
              <a:rPr lang="en-GB" dirty="0"/>
              <a:t>Finite detector size</a:t>
            </a:r>
          </a:p>
          <a:p>
            <a:r>
              <a:rPr lang="en-GB" dirty="0"/>
              <a:t>Geometry measurement error.</a:t>
            </a:r>
          </a:p>
          <a:p>
            <a:r>
              <a:rPr lang="en-GB" dirty="0"/>
              <a:t>Geometry effects image quality – how elongated/overlap point etc.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84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AEAFE-F4F9-4E38-BCED-F34A9EDD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28D60-5B99-4CFF-B1AC-4BFC71394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aim of this subgroup is to generate software to reconstruct images from Compton camera data; whether this is simulated or experimental data. </a:t>
            </a:r>
          </a:p>
          <a:p>
            <a:r>
              <a:rPr lang="en-GB" dirty="0"/>
              <a:t>The image should show where the gamma ray source(s) are located. </a:t>
            </a:r>
          </a:p>
        </p:txBody>
      </p:sp>
    </p:spTree>
    <p:extLst>
      <p:ext uri="{BB962C8B-B14F-4D97-AF65-F5344CB8AC3E}">
        <p14:creationId xmlns:p14="http://schemas.microsoft.com/office/powerpoint/2010/main" val="425962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Only 2D</a:t>
            </a:r>
          </a:p>
          <a:p>
            <a:r>
              <a:rPr lang="en-GB" dirty="0"/>
              <a:t>More detectors should produce a better image but takes a long time to process.</a:t>
            </a:r>
          </a:p>
          <a:p>
            <a:r>
              <a:rPr lang="en-GB" dirty="0"/>
              <a:t>Need enough events so average is correct.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114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Improvements/Extensions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Compton camera being using for medical purposes would likely require the detectors to be able to move in all 3 dimensions. This complicates the mathematics blah blah.</a:t>
            </a:r>
          </a:p>
          <a:p>
            <a:r>
              <a:rPr lang="en-GB" dirty="0"/>
              <a:t>May also have to iterate through different height slices? As in how do you work out the source distance.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858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8D710-8DF3-481D-8DA2-12C21A46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	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1096D8-A647-0D48-ABF9-6DB42ADD0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650" y="1803400"/>
            <a:ext cx="91567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2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A710-8AA0-4F07-9903-2A2E916B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B6E70-3E95-4012-8F31-18CCD699C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User Input</a:t>
            </a:r>
          </a:p>
          <a:p>
            <a:r>
              <a:rPr lang="en-GB" dirty="0"/>
              <a:t>Data Manipulation/Calibration</a:t>
            </a:r>
          </a:p>
          <a:p>
            <a:r>
              <a:rPr lang="en-GB" dirty="0"/>
              <a:t>Filtering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Cone generation</a:t>
            </a:r>
          </a:p>
          <a:p>
            <a:r>
              <a:rPr lang="en-GB" dirty="0"/>
              <a:t>Conic section generation</a:t>
            </a:r>
          </a:p>
          <a:p>
            <a:r>
              <a:rPr lang="en-GB" dirty="0"/>
              <a:t>Pixilation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Plotting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6936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Calibrating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digitisers used by the experimental team output space delimited files of a timestamp and an uncalibrated energy. </a:t>
            </a:r>
          </a:p>
          <a:p>
            <a:r>
              <a:rPr lang="en-GB" dirty="0"/>
              <a:t>The Coincidence Checker program reads each uncalibrated energy and applies a calibration. </a:t>
            </a:r>
          </a:p>
          <a:p>
            <a:r>
              <a:rPr lang="en-GB" dirty="0"/>
              <a:t>The timestamp can also be shifted.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372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Filtering Data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If the calibrated energy is within user defined limits then it is stored in an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 along with the timestamp.</a:t>
                </a:r>
              </a:p>
              <a:p>
                <a:r>
                  <a:rPr lang="en-GB" dirty="0"/>
                  <a:t>Lists of  ‘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objects are created for each detector.</a:t>
                </a:r>
              </a:p>
              <a:p>
                <a:endParaRPr lang="en-GB" dirty="0"/>
              </a:p>
              <a:p>
                <a:r>
                  <a:rPr lang="en-GB" dirty="0"/>
                  <a:t>Explain what the </a:t>
                </a:r>
                <a:r>
                  <a:rPr lang="en-GB" dirty="0" err="1"/>
                  <a:t>evententry</a:t>
                </a:r>
                <a:r>
                  <a:rPr lang="en-GB" dirty="0"/>
                  <a:t> stores?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 r="-162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667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Finding Coincidences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events from scattering detector lists are then checked against events from absorber detector lists. </a:t>
            </a:r>
          </a:p>
          <a:p>
            <a:r>
              <a:rPr lang="en-GB" dirty="0"/>
              <a:t>Diagram?</a:t>
            </a:r>
          </a:p>
          <a:p>
            <a:r>
              <a:rPr lang="en-GB" dirty="0"/>
              <a:t>A coincidence is found when the timestamp of two events are within tolerance of each other. </a:t>
            </a:r>
          </a:p>
          <a:p>
            <a:r>
              <a:rPr lang="en-GB" dirty="0"/>
              <a:t>The timestamp, energy and detector number from both events is then output to a file. </a:t>
            </a:r>
          </a:p>
        </p:txBody>
      </p:sp>
    </p:spTree>
    <p:extLst>
      <p:ext uri="{BB962C8B-B14F-4D97-AF65-F5344CB8AC3E}">
        <p14:creationId xmlns:p14="http://schemas.microsoft.com/office/powerpoint/2010/main" val="240040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Geometry Diagram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2CA32-50FB-4B06-8748-4B91B7FD3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Shifting the geometry of detectors due to geometric centre being different from mean scattering position.</a:t>
            </a:r>
          </a:p>
        </p:txBody>
      </p:sp>
    </p:spTree>
    <p:extLst>
      <p:ext uri="{BB962C8B-B14F-4D97-AF65-F5344CB8AC3E}">
        <p14:creationId xmlns:p14="http://schemas.microsoft.com/office/powerpoint/2010/main" val="115179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Reconstruction - Reading Data Files	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The image reconstruction software has to work with simulated or experimental data processed with the ‘Coincidence checker’. </a:t>
                </a:r>
              </a:p>
              <a:p>
                <a:r>
                  <a:rPr lang="en-GB" dirty="0"/>
                  <a:t>Each line of data corresponds to a coincidence. </a:t>
                </a:r>
              </a:p>
              <a:p>
                <a:r>
                  <a:rPr lang="en-GB" dirty="0"/>
                  <a:t>The detector numbers are used to get the geometries from the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𝐷𝑒𝑡𝑒𝑐𝑡𝑜𝑟𝑇𝑦𝑝𝑒</m:t>
                    </m:r>
                  </m:oMath>
                </a14:m>
                <a:r>
                  <a:rPr lang="en-GB" dirty="0"/>
                  <a:t>’ list which is populated by the user inputs. </a:t>
                </a:r>
              </a:p>
              <a:p>
                <a:r>
                  <a:rPr lang="en-GB" dirty="0"/>
                  <a:t>The energies are used to work out the scattering angle.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918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</TotalTime>
  <Words>790</Words>
  <Application>Microsoft Office PowerPoint</Application>
  <PresentationFormat>Widescreen</PresentationFormat>
  <Paragraphs>124</Paragraphs>
  <Slides>21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等线</vt:lpstr>
      <vt:lpstr>Arial</vt:lpstr>
      <vt:lpstr>Calibri</vt:lpstr>
      <vt:lpstr>Calibri Light</vt:lpstr>
      <vt:lpstr>Cambria Math</vt:lpstr>
      <vt:lpstr>Office Theme</vt:lpstr>
      <vt:lpstr>Medical Imaging Group Studies: Image Reconstruction</vt:lpstr>
      <vt:lpstr>Introduction </vt:lpstr>
      <vt:lpstr>Overview </vt:lpstr>
      <vt:lpstr>New Overview</vt:lpstr>
      <vt:lpstr>Coincidence Checker – Calibrating Data</vt:lpstr>
      <vt:lpstr>Coincidence Checker – Filtering Data</vt:lpstr>
      <vt:lpstr>Coincidence Checker – Finding Coincidences</vt:lpstr>
      <vt:lpstr>Geometry Diagram </vt:lpstr>
      <vt:lpstr>Image Reconstruction - Reading Data Files </vt:lpstr>
      <vt:lpstr>Cone Generation</vt:lpstr>
      <vt:lpstr>Detector Setup</vt:lpstr>
      <vt:lpstr>Conical back-projection</vt:lpstr>
      <vt:lpstr>Ellipse Generation</vt:lpstr>
      <vt:lpstr>Ellipse basics</vt:lpstr>
      <vt:lpstr>Ellipse projection onto plane</vt:lpstr>
      <vt:lpstr>Matrix Generation</vt:lpstr>
      <vt:lpstr>Matrix plotting </vt:lpstr>
      <vt:lpstr>Results </vt:lpstr>
      <vt:lpstr>Uncertainties</vt:lpstr>
      <vt:lpstr>Limitations </vt:lpstr>
      <vt:lpstr>Improvements/Extensions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Imaging Group Studies: Image Reconstruction</dc:title>
  <dc:creator>Jack Joynson</dc:creator>
  <cp:lastModifiedBy>Jack Joynson</cp:lastModifiedBy>
  <cp:revision>69</cp:revision>
  <dcterms:created xsi:type="dcterms:W3CDTF">2018-02-28T16:18:17Z</dcterms:created>
  <dcterms:modified xsi:type="dcterms:W3CDTF">2018-03-07T14:27:25Z</dcterms:modified>
</cp:coreProperties>
</file>

<file path=docProps/thumbnail.jpeg>
</file>